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72" r:id="rId4"/>
    <p:sldId id="274" r:id="rId5"/>
    <p:sldId id="273" r:id="rId6"/>
    <p:sldId id="260" r:id="rId7"/>
    <p:sldId id="276" r:id="rId8"/>
    <p:sldId id="275" r:id="rId9"/>
    <p:sldId id="278" r:id="rId10"/>
    <p:sldId id="279" r:id="rId11"/>
    <p:sldId id="281" r:id="rId12"/>
    <p:sldId id="280" r:id="rId13"/>
    <p:sldId id="283" r:id="rId14"/>
    <p:sldId id="293" r:id="rId15"/>
    <p:sldId id="294" r:id="rId16"/>
    <p:sldId id="291" r:id="rId17"/>
    <p:sldId id="289" r:id="rId18"/>
    <p:sldId id="29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607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2200" y="-1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78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4D6A2-341A-462D-837D-3A58DBF4486C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7A836-657A-48D6-9054-9BB2B18E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1200" dirty="0" smtClean="0">
                <a:cs typeface="Century"/>
              </a:rPr>
              <a:t>Start small: just get started. Mobile and </a:t>
            </a:r>
            <a:r>
              <a:rPr lang="en-US" sz="1200" dirty="0" err="1" smtClean="0">
                <a:cs typeface="Century"/>
              </a:rPr>
              <a:t>smartphone</a:t>
            </a:r>
            <a:r>
              <a:rPr lang="en-US" sz="1200" dirty="0" smtClean="0">
                <a:cs typeface="Century"/>
              </a:rPr>
              <a:t> 	penetration are increasing and you don’t want to be 	left behind on location-based marketing</a:t>
            </a:r>
          </a:p>
          <a:p>
            <a:pPr lvl="0">
              <a:lnSpc>
                <a:spcPts val="1000"/>
              </a:lnSpc>
              <a:spcBef>
                <a:spcPct val="0"/>
              </a:spcBef>
              <a:buFont typeface="Zapf Dingbats" pitchFamily="-108" charset="2"/>
              <a:buChar char="n"/>
            </a:pPr>
            <a:endParaRPr lang="en-US" sz="100" dirty="0" smtClean="0">
              <a:cs typeface="Century"/>
            </a:endParaRPr>
          </a:p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8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1200" dirty="0" err="1" smtClean="0">
                <a:cs typeface="Century"/>
              </a:rPr>
              <a:t>Claim</a:t>
            </a:r>
            <a:r>
              <a:rPr lang="en-US" sz="1200" dirty="0" smtClean="0">
                <a:cs typeface="Century"/>
              </a:rPr>
              <a:t> your venues, use the tools available, most are 	currently free</a:t>
            </a:r>
          </a:p>
          <a:p>
            <a:pPr lvl="0">
              <a:lnSpc>
                <a:spcPts val="1000"/>
              </a:lnSpc>
              <a:spcBef>
                <a:spcPct val="0"/>
              </a:spcBef>
              <a:buFont typeface="Zapf Dingbats" pitchFamily="-108" charset="2"/>
              <a:buChar char="n"/>
            </a:pPr>
            <a:endParaRPr lang="en-US" sz="200" dirty="0" smtClean="0">
              <a:cs typeface="Century"/>
            </a:endParaRPr>
          </a:p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8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1200" dirty="0" err="1" smtClean="0">
                <a:cs typeface="Century"/>
              </a:rPr>
              <a:t>Know</a:t>
            </a:r>
            <a:r>
              <a:rPr lang="en-US" sz="1200" dirty="0" smtClean="0">
                <a:cs typeface="Century"/>
              </a:rPr>
              <a:t> your customers and what their needs and 	interests are</a:t>
            </a:r>
          </a:p>
          <a:p>
            <a:pPr lvl="0">
              <a:lnSpc>
                <a:spcPts val="1000"/>
              </a:lnSpc>
              <a:spcBef>
                <a:spcPct val="0"/>
              </a:spcBef>
              <a:buFont typeface="Zapf Dingbats" pitchFamily="-108" charset="2"/>
              <a:buChar char="n"/>
            </a:pPr>
            <a:endParaRPr lang="en-US" sz="200" dirty="0" smtClean="0">
              <a:cs typeface="Century"/>
            </a:endParaRPr>
          </a:p>
          <a:p>
            <a:pPr>
              <a:lnSpc>
                <a:spcPts val="3800"/>
              </a:lnSpc>
              <a:spcBef>
                <a:spcPct val="0"/>
              </a:spcBef>
            </a:pPr>
            <a:r>
              <a:rPr lang="en-US" sz="800" dirty="0" smtClean="0">
                <a:latin typeface="Zapf Dingbats" charset="2"/>
                <a:cs typeface="Zapf Dingbats" charset="2"/>
              </a:rPr>
              <a:t>n</a:t>
            </a:r>
            <a:r>
              <a:rPr lang="en-US" sz="1200" dirty="0" smtClean="0">
                <a:cs typeface="Century"/>
              </a:rPr>
              <a:t> Use LBS to give your customers more value and a 	better experience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7A836-657A-48D6-9054-9BB2B18E4E4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7DCE-CFB7-6345-8A78-3382489475D2}" type="datetimeFigureOut">
              <a:rPr lang="en-US" smtClean="0"/>
              <a:pPr/>
              <a:t>4/30/10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641F8-ACAA-5D4C-AE88-50D1AEE031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d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5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.pd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9" Type="http://schemas.openxmlformats.org/officeDocument/2006/relationships/image" Target="../media/image8.png"/><Relationship Id="rId3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21914"/>
            <a:ext cx="9144000" cy="1470025"/>
          </a:xfrm>
        </p:spPr>
        <p:txBody>
          <a:bodyPr anchor="t">
            <a:normAutofit fontScale="90000"/>
          </a:bodyPr>
          <a:lstStyle/>
          <a:p>
            <a:pPr>
              <a:lnSpc>
                <a:spcPts val="3800"/>
              </a:lnSpc>
            </a:pPr>
            <a:r>
              <a:rPr lang="en-US" sz="4778" b="1" dirty="0" smtClean="0">
                <a:effectLst>
                  <a:outerShdw blurRad="219075" dist="381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Location, Location, Location:</a:t>
            </a:r>
            <a:r>
              <a:rPr lang="en-US" dirty="0" smtClean="0">
                <a:effectLst>
                  <a:outerShdw blurRad="219075" dist="38100" dir="2700000" sx="101000" sy="101000" algn="tl" rotWithShape="0">
                    <a:srgbClr val="000000"/>
                  </a:outerShdw>
                </a:effectLst>
                <a:latin typeface="Futura"/>
                <a:cs typeface="Futura"/>
              </a:rPr>
              <a:t/>
            </a:r>
            <a:br>
              <a:rPr lang="en-US" dirty="0" smtClean="0">
                <a:effectLst>
                  <a:outerShdw blurRad="219075" dist="38100" dir="2700000" sx="101000" sy="101000" algn="tl" rotWithShape="0">
                    <a:srgbClr val="000000"/>
                  </a:outerShdw>
                </a:effectLst>
                <a:latin typeface="Futura"/>
                <a:cs typeface="Futura"/>
              </a:rPr>
            </a:br>
            <a:r>
              <a:rPr lang="en-US" sz="2667" b="1" i="1" dirty="0" smtClean="0">
                <a:effectLst>
                  <a:outerShdw blurRad="219075" dist="38100" dir="2700000" sx="101000" sy="101000" algn="tl" rotWithShape="0">
                    <a:srgbClr val="000000"/>
                  </a:outerShdw>
                </a:effectLst>
                <a:latin typeface="Verdana"/>
                <a:cs typeface="Verdana"/>
              </a:rPr>
              <a:t>The hot trend in social media marketing</a:t>
            </a:r>
            <a:endParaRPr lang="en-US" sz="2667" b="1" i="1" dirty="0">
              <a:effectLst>
                <a:outerShdw blurRad="219075" dist="38100" dir="2700000" sx="101000" sy="101000" algn="tl" rotWithShape="0">
                  <a:srgbClr val="000000"/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199" y="5418667"/>
            <a:ext cx="6400800" cy="11938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000" i="1" dirty="0" smtClean="0"/>
              <a:t>Melissa Jordan, </a:t>
            </a:r>
          </a:p>
          <a:p>
            <a:pPr algn="r"/>
            <a:r>
              <a:rPr lang="en-US" sz="2000" i="1" dirty="0" smtClean="0"/>
              <a:t>Senior Marketing Representative</a:t>
            </a:r>
          </a:p>
          <a:p>
            <a:pPr algn="r"/>
            <a:r>
              <a:rPr lang="en-US" sz="2000" i="1" dirty="0" smtClean="0"/>
              <a:t>Web 2.0 Expo</a:t>
            </a:r>
          </a:p>
          <a:p>
            <a:pPr algn="r"/>
            <a:r>
              <a:rPr lang="en-US" sz="2000" i="1" dirty="0" smtClean="0"/>
              <a:t>May 5, 2010</a:t>
            </a:r>
            <a:endParaRPr lang="en-US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04933" y="1117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BARTlogo_cmyk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49248" y="5417499"/>
            <a:ext cx="1598084" cy="1133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56634"/>
            <a:ext cx="9144000" cy="13843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PEOPLE LOVE FREE STUFF</a:t>
            </a:r>
            <a:r>
              <a:rPr kumimoji="0" lang="en-US" sz="440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i="1" dirty="0" smtClean="0">
                <a:latin typeface="+mj-lt"/>
                <a:ea typeface="+mj-ea"/>
                <a:cs typeface="Century"/>
              </a:rPr>
              <a:t>Foursquare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 lets us promote to them in ways that will match their interests</a:t>
            </a:r>
          </a:p>
        </p:txBody>
      </p:sp>
      <p:pic>
        <p:nvPicPr>
          <p:cNvPr id="3" name="Picture 2" descr="twitter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43" y="1754892"/>
            <a:ext cx="6095524" cy="2163911"/>
          </a:xfrm>
          <a:prstGeom prst="rect">
            <a:avLst/>
          </a:prstGeom>
          <a:effectLst>
            <a:reflection stA="27000" endPos="40000" dir="5400000" sy="-100000" algn="bl" rotWithShape="0"/>
          </a:effectLst>
        </p:spPr>
      </p:pic>
      <p:pic>
        <p:nvPicPr>
          <p:cNvPr id="5" name="Picture 4" descr="twitter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744" y="4171384"/>
            <a:ext cx="5180387" cy="2167128"/>
          </a:xfrm>
          <a:prstGeom prst="rect">
            <a:avLst/>
          </a:prstGeom>
          <a:effectLst>
            <a:reflection stA="27000" endPos="4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71969"/>
            <a:ext cx="9144000" cy="83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latin typeface="Calibri" pitchFamily="34" charset="0"/>
                <a:ea typeface="+mj-ea"/>
                <a:cs typeface="Verdana"/>
              </a:rPr>
              <a:t>Even snarky bloggers love free stuff! (from www.sexpigeon.org)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Century"/>
            </a:endParaRPr>
          </a:p>
        </p:txBody>
      </p:sp>
      <p:pic>
        <p:nvPicPr>
          <p:cNvPr id="3" name="Picture 2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69" y="976136"/>
            <a:ext cx="6516794" cy="5440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6293554"/>
            <a:ext cx="3654778" cy="7817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1400" dirty="0" smtClean="0">
                <a:cs typeface="Century"/>
              </a:rPr>
              <a:t>Photo by </a:t>
            </a:r>
            <a:r>
              <a:rPr lang="en-US" sz="1400" dirty="0" smtClean="0"/>
              <a:t>sexpigeon.org</a:t>
            </a:r>
            <a:endParaRPr lang="en-US" sz="14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  <a:buFont typeface="Zapf Dingbats" charset="2"/>
              <a:buChar char="n"/>
            </a:pP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538132644_8d9e4ee28a_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6" y="2194989"/>
            <a:ext cx="5587998" cy="4190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423334"/>
            <a:ext cx="9144000" cy="1744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Thes</a:t>
            </a:r>
            <a:r>
              <a:rPr lang="en-US" sz="4000" i="1" dirty="0" err="1" smtClean="0">
                <a:latin typeface="Verdana"/>
                <a:ea typeface="+mj-ea"/>
                <a:cs typeface="Verdana"/>
              </a:rPr>
              <a:t>e</a:t>
            </a:r>
            <a:r>
              <a:rPr lang="en-US" sz="4000" i="1" dirty="0" smtClean="0">
                <a:latin typeface="Verdana"/>
                <a:ea typeface="+mj-ea"/>
                <a:cs typeface="Verdana"/>
              </a:rPr>
              <a:t> check-ins and </a:t>
            </a:r>
            <a:br>
              <a:rPr lang="en-US" sz="4000" i="1" dirty="0" smtClean="0">
                <a:latin typeface="Verdana"/>
                <a:ea typeface="+mj-ea"/>
                <a:cs typeface="Verdana"/>
              </a:rPr>
            </a:br>
            <a:r>
              <a:rPr lang="en-US" sz="4000" i="1" dirty="0" smtClean="0">
                <a:latin typeface="Verdana"/>
                <a:ea typeface="+mj-ea"/>
                <a:cs typeface="Verdana"/>
              </a:rPr>
              <a:t>connections build loyalty</a:t>
            </a:r>
            <a:endParaRPr kumimoji="0" lang="en-US" sz="4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pic>
        <p:nvPicPr>
          <p:cNvPr id="3" name="Picture 2" descr="twitter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333" y="2658524"/>
            <a:ext cx="5063065" cy="1814266"/>
          </a:xfrm>
          <a:prstGeom prst="rect">
            <a:avLst/>
          </a:prstGeom>
          <a:effectLst>
            <a:reflection stA="50000" endPos="28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28221" y="6293554"/>
            <a:ext cx="3654778" cy="7817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1400" dirty="0" smtClean="0">
                <a:cs typeface="Century"/>
              </a:rPr>
              <a:t>Photo by </a:t>
            </a:r>
            <a:r>
              <a:rPr lang="en-US" sz="1400" dirty="0" smtClean="0"/>
              <a:t>Z</a:t>
            </a:r>
            <a:endParaRPr lang="en-US" sz="14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  <a:buFont typeface="Zapf Dingbats" charset="2"/>
              <a:buChar char="n"/>
            </a:pP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5"/>
            <a:ext cx="8229600" cy="2218267"/>
          </a:xfrm>
        </p:spPr>
        <p:txBody>
          <a:bodyPr anchor="t">
            <a:normAutofit/>
          </a:bodyPr>
          <a:lstStyle/>
          <a:p>
            <a:pPr algn="l"/>
            <a:r>
              <a:rPr lang="en-US" b="1" i="1" dirty="0" smtClean="0">
                <a:latin typeface="Verdana"/>
                <a:cs typeface="Verdana"/>
              </a:rPr>
              <a:t>BUT … </a:t>
            </a:r>
            <a:r>
              <a:rPr lang="en-US" sz="2667" dirty="0" smtClean="0">
                <a:cs typeface="Century"/>
              </a:rPr>
              <a:t>and this is a big BUT − location-based services have to step up and provide MORE functionality and tools that brands can use, and businesses need to speak up and ask for what they need. </a:t>
            </a:r>
            <a:endParaRPr lang="en-US" sz="2667" dirty="0">
              <a:cs typeface="Century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5422" y="3516484"/>
            <a:ext cx="2717800" cy="24948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marR="0" lvl="0" indent="0" defTabSz="457200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89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WE</a:t>
            </a:r>
            <a:r>
              <a:rPr kumimoji="0" lang="en-US" sz="5189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HAVE NEEDS!</a:t>
            </a:r>
            <a:endParaRPr kumimoji="0" lang="en-US" sz="5189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  <a:p>
            <a:pPr marL="0" marR="0" lvl="0" indent="0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3031058"/>
            <a:ext cx="800946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7" name="Picture 6" descr="128371513645948735EmoCatNeedsL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78" y="3313741"/>
            <a:ext cx="4811889" cy="3204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6"/>
            <a:ext cx="8229600" cy="846672"/>
          </a:xfrm>
        </p:spPr>
        <p:txBody>
          <a:bodyPr anchor="t">
            <a:normAutofit/>
          </a:bodyPr>
          <a:lstStyle/>
          <a:p>
            <a:pPr algn="l"/>
            <a:r>
              <a:rPr lang="en-US" b="1" i="1" dirty="0" smtClean="0">
                <a:latin typeface="Verdana"/>
                <a:cs typeface="Verdana"/>
              </a:rPr>
              <a:t>SO WHAT’S NEXT?</a:t>
            </a:r>
            <a:endParaRPr lang="en-US" sz="2667" dirty="0">
              <a:cs typeface="Century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00" y="2895594"/>
            <a:ext cx="800946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998134" y="1608667"/>
            <a:ext cx="5240866" cy="1422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600" dirty="0" smtClean="0">
                <a:cs typeface="Century"/>
              </a:rPr>
              <a:t>“We’re on the map!” - Google Places identifies venues with QR codes</a:t>
            </a:r>
            <a:endParaRPr lang="en-US" sz="2600" dirty="0">
              <a:cs typeface="Century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72556" y="3381012"/>
            <a:ext cx="5094111" cy="739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dirty="0" smtClean="0">
                <a:latin typeface="+mj-lt"/>
                <a:ea typeface="+mj-ea"/>
                <a:cs typeface="Century"/>
              </a:rPr>
              <a:t>Yelp lets you be a “regular”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8" name="Picture 7" descr="pi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51" y="1375480"/>
            <a:ext cx="1116073" cy="1807978"/>
          </a:xfrm>
          <a:prstGeom prst="rect">
            <a:avLst/>
          </a:prstGeom>
        </p:spPr>
      </p:pic>
      <p:pic>
        <p:nvPicPr>
          <p:cNvPr id="12" name="Picture 11" descr="twitter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34" y="3628110"/>
            <a:ext cx="8266666" cy="2311111"/>
          </a:xfrm>
          <a:prstGeom prst="rect">
            <a:avLst/>
          </a:prstGeom>
          <a:effectLst>
            <a:reflection stA="27000" endPos="4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6"/>
            <a:ext cx="8229600" cy="846672"/>
          </a:xfrm>
        </p:spPr>
        <p:txBody>
          <a:bodyPr anchor="t">
            <a:normAutofit/>
          </a:bodyPr>
          <a:lstStyle/>
          <a:p>
            <a:pPr algn="l"/>
            <a:r>
              <a:rPr lang="en-US" b="1" i="1" dirty="0" smtClean="0">
                <a:latin typeface="Verdana"/>
                <a:cs typeface="Verdana"/>
              </a:rPr>
              <a:t>AUGMENTED REALITY</a:t>
            </a:r>
            <a:endParaRPr lang="en-US" sz="2667" dirty="0">
              <a:cs typeface="Century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1" y="1665111"/>
            <a:ext cx="2280356" cy="4786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400" dirty="0" smtClean="0">
                <a:cs typeface="Century"/>
              </a:rPr>
              <a:t>Partnerships with firms like </a:t>
            </a:r>
            <a:r>
              <a:rPr lang="en-US" sz="2400" dirty="0" err="1" smtClean="0">
                <a:cs typeface="Century"/>
              </a:rPr>
              <a:t>Junaio</a:t>
            </a:r>
            <a:r>
              <a:rPr lang="en-US" sz="2400" dirty="0" smtClean="0">
                <a:cs typeface="Century"/>
              </a:rPr>
              <a:t> let us add a real-time layer to our LBS info. For example, our open data API lets </a:t>
            </a:r>
            <a:r>
              <a:rPr lang="en-US" sz="2400" dirty="0" err="1" smtClean="0">
                <a:cs typeface="Century"/>
              </a:rPr>
              <a:t>Junaio</a:t>
            </a:r>
            <a:r>
              <a:rPr lang="en-US" sz="2400" dirty="0" smtClean="0">
                <a:cs typeface="Century"/>
              </a:rPr>
              <a:t> pull in real-time train arrivals when people check in at stations.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5" name="Picture 4" descr="IMG_036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226" y="1834445"/>
            <a:ext cx="2822222" cy="4233333"/>
          </a:xfrm>
          <a:prstGeom prst="rect">
            <a:avLst/>
          </a:prstGeom>
        </p:spPr>
      </p:pic>
      <p:pic>
        <p:nvPicPr>
          <p:cNvPr id="6" name="Picture 5" descr="IMG_03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112" y="1829534"/>
            <a:ext cx="2825496" cy="4238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4132"/>
            <a:ext cx="8229600" cy="846672"/>
          </a:xfrm>
        </p:spPr>
        <p:txBody>
          <a:bodyPr anchor="t">
            <a:normAutofit/>
          </a:bodyPr>
          <a:lstStyle/>
          <a:p>
            <a:pPr algn="l"/>
            <a:r>
              <a:rPr lang="en-US" b="1" i="1" dirty="0" smtClean="0">
                <a:latin typeface="Verdana"/>
                <a:cs typeface="Verdana"/>
              </a:rPr>
              <a:t>THE SWEET SPOT</a:t>
            </a:r>
            <a:endParaRPr lang="en-US" sz="2667" dirty="0">
              <a:cs typeface="Century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202275"/>
            <a:ext cx="8229600" cy="14223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600" dirty="0" smtClean="0">
                <a:cs typeface="Century"/>
              </a:rPr>
              <a:t>Location-based, real-time promotions − as well as partnerships with advertisers.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5" name="Picture 4" descr="4526404109_74ce6a27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864" y="2410968"/>
            <a:ext cx="6214533" cy="41513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080000" y="2760130"/>
            <a:ext cx="3606800" cy="2743203"/>
          </a:xfrm>
          <a:prstGeom prst="roundRect">
            <a:avLst/>
          </a:prstGeom>
          <a:solidFill>
            <a:schemeClr val="tx1">
              <a:alpha val="57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3197" y="2895611"/>
            <a:ext cx="3386670" cy="24722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chemeClr val="bg1"/>
                </a:solidFill>
                <a:cs typeface="Century"/>
              </a:rPr>
              <a:t>ALERT!</a:t>
            </a:r>
          </a:p>
          <a:p>
            <a:pPr lvl="0">
              <a:lnSpc>
                <a:spcPts val="2600"/>
              </a:lnSpc>
              <a:spcBef>
                <a:spcPct val="0"/>
              </a:spcBef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Since you’re at Embarcadero Station,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 did you know there’s a free </a:t>
            </a:r>
            <a:r>
              <a:rPr kumimoji="0" lang="en-US" sz="2200" b="1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zipline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 at Justin Herman Plaza through Sunday?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6307665"/>
            <a:ext cx="3654778" cy="7817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1400" dirty="0" smtClean="0">
                <a:cs typeface="Century"/>
              </a:rPr>
              <a:t>Photo by </a:t>
            </a:r>
            <a:r>
              <a:rPr lang="en-US" sz="1400" dirty="0" err="1" smtClean="0"/>
              <a:t>blarfiejandro</a:t>
            </a:r>
            <a:endParaRPr lang="en-US" sz="14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  <a:buFont typeface="Zapf Dingbats" charset="2"/>
              <a:buChar char="n"/>
            </a:pP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0756" y="1030110"/>
            <a:ext cx="8229600" cy="54722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HOW CAN YOU GET STARTED</a:t>
            </a:r>
          </a:p>
          <a:p>
            <a:pPr marL="0" marR="0" lvl="0" indent="0" defTabSz="457200" rtl="0" eaLnBrk="1" fontAlgn="auto" latinLnBrk="0" hangingPunct="1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  <a:p>
            <a:pPr marL="0" marR="0" lvl="0" indent="0" defTabSz="457200" rtl="0" eaLnBrk="1" fontAlgn="auto" latinLnBrk="0" hangingPunct="1">
              <a:lnSpc>
                <a:spcPts val="1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3200" dirty="0" smtClean="0">
                <a:cs typeface="Century"/>
              </a:rPr>
              <a:t>Start small: just get started.</a:t>
            </a:r>
          </a:p>
          <a:p>
            <a:pPr lvl="0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>
              <a:lnSpc>
                <a:spcPts val="1000"/>
              </a:lnSpc>
              <a:spcBef>
                <a:spcPct val="0"/>
              </a:spcBef>
              <a:buFont typeface="Zapf Dingbats" pitchFamily="-108" charset="2"/>
              <a:buChar char="n"/>
            </a:pPr>
            <a:endParaRPr lang="en-US" sz="500" dirty="0" smtClean="0">
              <a:cs typeface="Century"/>
            </a:endParaRPr>
          </a:p>
          <a:p>
            <a:pPr>
              <a:lnSpc>
                <a:spcPts val="3800"/>
              </a:lnSpc>
              <a:spcBef>
                <a:spcPct val="0"/>
              </a:spcBef>
            </a:pP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3200" dirty="0" err="1" smtClean="0">
                <a:cs typeface="Century"/>
              </a:rPr>
              <a:t>Claim</a:t>
            </a:r>
            <a:r>
              <a:rPr lang="en-US" sz="3200" dirty="0" smtClean="0">
                <a:cs typeface="Century"/>
              </a:rPr>
              <a:t> your venues; use the tools available.</a:t>
            </a:r>
          </a:p>
          <a:p>
            <a:pPr lvl="0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>
              <a:lnSpc>
                <a:spcPts val="1000"/>
              </a:lnSpc>
              <a:spcBef>
                <a:spcPct val="0"/>
              </a:spcBef>
              <a:buFont typeface="Zapf Dingbats" pitchFamily="-108" charset="2"/>
              <a:buChar char="n"/>
            </a:pPr>
            <a:endParaRPr lang="en-US" sz="800" dirty="0" smtClean="0">
              <a:cs typeface="Century"/>
            </a:endParaRPr>
          </a:p>
          <a:p>
            <a:pPr>
              <a:lnSpc>
                <a:spcPts val="3800"/>
              </a:lnSpc>
              <a:spcBef>
                <a:spcPct val="0"/>
              </a:spcBef>
            </a:pP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3200" dirty="0" smtClean="0">
                <a:cs typeface="Century"/>
              </a:rPr>
              <a:t>Know your customers.</a:t>
            </a:r>
          </a:p>
          <a:p>
            <a:pPr lvl="0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>
              <a:lnSpc>
                <a:spcPts val="1000"/>
              </a:lnSpc>
              <a:spcBef>
                <a:spcPct val="0"/>
              </a:spcBef>
              <a:buFont typeface="Zapf Dingbats" pitchFamily="-108" charset="2"/>
              <a:buChar char="n"/>
            </a:pPr>
            <a:endParaRPr lang="en-US" sz="800" dirty="0" smtClean="0">
              <a:cs typeface="Century"/>
            </a:endParaRPr>
          </a:p>
          <a:p>
            <a:pPr>
              <a:lnSpc>
                <a:spcPts val="3800"/>
              </a:lnSpc>
              <a:spcBef>
                <a:spcPct val="0"/>
              </a:spcBef>
            </a:pP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3200" dirty="0" smtClean="0">
                <a:cs typeface="Century"/>
              </a:rPr>
              <a:t>Use LBS to give customers a better experience.</a:t>
            </a:r>
          </a:p>
          <a:p>
            <a:pPr lvl="0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>
              <a:lnSpc>
                <a:spcPts val="3800"/>
              </a:lnSpc>
              <a:spcBef>
                <a:spcPct val="0"/>
              </a:spcBef>
              <a:buFont typeface="Zapf Dingbats" charset="2"/>
              <a:buChar char="n"/>
            </a:pP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2737556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57200" y="3850745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200" y="4963934"/>
            <a:ext cx="8229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340556"/>
            <a:ext cx="9143999" cy="52832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uLnTx/>
                <a:uFillTx/>
                <a:latin typeface="Verdana"/>
                <a:ea typeface="+mj-ea"/>
                <a:cs typeface="Verdana"/>
              </a:rPr>
              <a:t>It’s 11:45 a.m. -</a:t>
            </a:r>
          </a:p>
          <a:p>
            <a:pPr marL="0" marR="0" lvl="0" indent="0" algn="ctr" defTabSz="4572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uLnTx/>
                <a:uFillTx/>
                <a:latin typeface="Verdana"/>
                <a:ea typeface="+mj-ea"/>
                <a:cs typeface="Verdana"/>
              </a:rPr>
              <a:t>Do you</a:t>
            </a:r>
            <a:r>
              <a:rPr kumimoji="0" lang="en-US" sz="4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uLnTx/>
                <a:uFillTx/>
                <a:latin typeface="Verdana"/>
                <a:ea typeface="+mj-ea"/>
                <a:cs typeface="Verdana"/>
              </a:rPr>
              <a:t> know</a:t>
            </a:r>
          </a:p>
          <a:p>
            <a:pPr marL="0" marR="0" lvl="0" indent="0" algn="ctr" defTabSz="4572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uLnTx/>
                <a:uFillTx/>
                <a:latin typeface="Verdana"/>
                <a:ea typeface="+mj-ea"/>
                <a:cs typeface="Verdana"/>
              </a:rPr>
              <a:t>where your</a:t>
            </a:r>
          </a:p>
          <a:p>
            <a:pPr marL="0" marR="0" lvl="0" indent="0" algn="ctr" defTabSz="457200" rtl="0" eaLnBrk="1" fontAlgn="auto" latinLnBrk="0" hangingPunct="1">
              <a:lnSpc>
                <a:spcPts val="5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>
                    <a:schemeClr val="accent1">
                      <a:lumMod val="60000"/>
                      <a:lumOff val="40000"/>
                      <a:alpha val="43000"/>
                    </a:schemeClr>
                  </a:outerShdw>
                </a:effectLst>
                <a:uLnTx/>
                <a:uFillTx/>
                <a:latin typeface="Verdana"/>
                <a:ea typeface="+mj-ea"/>
                <a:cs typeface="Verdana"/>
              </a:rPr>
              <a:t>customers are?</a:t>
            </a:r>
            <a:endParaRPr kumimoji="0" lang="en-US" sz="42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50800" dist="38100" dir="2700000">
                  <a:schemeClr val="accent1">
                    <a:lumMod val="60000"/>
                    <a:lumOff val="40000"/>
                    <a:alpha val="43000"/>
                  </a:schemeClr>
                </a:outerShdw>
              </a:effectLst>
              <a:uLnTx/>
              <a:uFillTx/>
              <a:latin typeface="Verdana"/>
              <a:ea typeface="+mj-ea"/>
              <a:cs typeface="Verdana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00" dirty="0" smtClean="0">
              <a:latin typeface="+mj-lt"/>
              <a:ea typeface="+mj-ea"/>
              <a:cs typeface="Century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00" dirty="0" smtClean="0">
              <a:latin typeface="+mj-lt"/>
              <a:ea typeface="+mj-ea"/>
              <a:cs typeface="Century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800" dirty="0" smtClean="0">
              <a:latin typeface="+mj-lt"/>
              <a:ea typeface="+mj-ea"/>
              <a:cs typeface="Century"/>
            </a:endParaRPr>
          </a:p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</a:pPr>
            <a:r>
              <a:rPr lang="en-US" sz="2800" dirty="0" smtClean="0">
                <a:cs typeface="Century"/>
              </a:rPr>
              <a:t>Questions? E-mail me at </a:t>
            </a:r>
            <a:r>
              <a:rPr lang="en-US" sz="2800" dirty="0" err="1" smtClean="0">
                <a:cs typeface="Century"/>
              </a:rPr>
              <a:t>mjordan@bart.gov</a:t>
            </a:r>
            <a:endParaRPr lang="en-US" sz="28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  <a:buFont typeface="Zapf Dingbats" charset="2"/>
              <a:buChar char="n"/>
            </a:pP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4" name="Picture 3" descr="BARTlogo_cmyk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3636" y="210267"/>
            <a:ext cx="1123957" cy="7972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279443"/>
            <a:ext cx="3654778" cy="7817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1400" dirty="0" smtClean="0">
                <a:cs typeface="Century"/>
              </a:rPr>
              <a:t>Photo by </a:t>
            </a:r>
            <a:r>
              <a:rPr lang="en-US" sz="1400" dirty="0" smtClean="0"/>
              <a:t>Adam UXB Smith</a:t>
            </a:r>
            <a:endParaRPr lang="en-US" sz="14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  <a:buFont typeface="Zapf Dingbats" charset="2"/>
              <a:buChar char="n"/>
            </a:pP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853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latin typeface="Verdana"/>
                <a:cs typeface="Verdana"/>
              </a:rPr>
              <a:t>WHY? </a:t>
            </a:r>
            <a:r>
              <a:rPr lang="en-US" sz="2667" dirty="0" smtClean="0">
                <a:cs typeface="Century"/>
              </a:rPr>
              <a:t>Did BART partner with Foursquare</a:t>
            </a:r>
            <a:endParaRPr lang="en-US" sz="2667" dirty="0">
              <a:cs typeface="Century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5272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WHAT? 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Did we learn from the partnership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42829"/>
            <a:ext cx="8229600" cy="163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ts val="3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HOW? 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Can it help your business or brand in getting into location-based social marketing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8802" y="2374901"/>
            <a:ext cx="800946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58802" y="3922710"/>
            <a:ext cx="800946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53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Verdana"/>
                <a:cs typeface="Verdana"/>
              </a:rPr>
              <a:t>WHY?</a:t>
            </a:r>
            <a:endParaRPr lang="en-US" sz="2667" dirty="0">
              <a:latin typeface="Century"/>
              <a:cs typeface="Century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1741" y="976352"/>
            <a:ext cx="3325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latin typeface="+mj-lt"/>
                <a:cs typeface="Century"/>
              </a:rPr>
              <a:t>It’s a perfect fit</a:t>
            </a:r>
            <a:endParaRPr lang="en-US" sz="3600" i="1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88000" y="2132330"/>
            <a:ext cx="3166531" cy="4189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i="1" dirty="0" smtClean="0">
                <a:latin typeface="+mj-lt"/>
                <a:cs typeface="Century"/>
              </a:rPr>
              <a:t>Transit by definition is a location-based service − we are moving people from location to location − so an app like Foursquare that provides location-based social networking is useful for our customers.</a:t>
            </a:r>
            <a:endParaRPr lang="en-US" sz="2400" i="1" dirty="0">
              <a:latin typeface="+mj-lt"/>
            </a:endParaRPr>
          </a:p>
        </p:txBody>
      </p:sp>
      <p:pic>
        <p:nvPicPr>
          <p:cNvPr id="5" name="Picture 4" descr="BARTbasicmap_lr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32" y="2098665"/>
            <a:ext cx="4639733" cy="4188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436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WHAT?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Data gives us insight</a:t>
            </a:r>
            <a:r>
              <a:rPr kumimoji="0" lang="en-US" sz="2667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 into our customers</a:t>
            </a:r>
            <a:endParaRPr kumimoji="0" lang="en-US" sz="2667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4366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WHAT?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Data gives us insight</a:t>
            </a:r>
            <a:r>
              <a:rPr kumimoji="0" lang="en-US" sz="2667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 into our customers</a:t>
            </a:r>
            <a:endParaRPr kumimoji="0" lang="en-US" sz="2667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8" name="Picture 7" descr="bart_b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1" y="1794933"/>
            <a:ext cx="3589869" cy="3589869"/>
          </a:xfrm>
          <a:prstGeom prst="rect">
            <a:avLst/>
          </a:prstGeom>
          <a:effectLst>
            <a:reflection stA="31000" endPos="24000" dist="127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4233334" y="1557868"/>
            <a:ext cx="4639734" cy="496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latin typeface="+mj-lt"/>
                <a:cs typeface="Century"/>
              </a:rPr>
              <a:t>Market research survey showed:</a:t>
            </a:r>
          </a:p>
          <a:p>
            <a:pPr>
              <a:lnSpc>
                <a:spcPts val="1000"/>
              </a:lnSpc>
            </a:pPr>
            <a:endParaRPr lang="en-US" sz="2400" i="1" dirty="0" smtClean="0">
              <a:latin typeface="+mj-lt"/>
              <a:cs typeface="Century"/>
            </a:endParaRPr>
          </a:p>
          <a:p>
            <a:pPr>
              <a:lnSpc>
                <a:spcPts val="3200"/>
              </a:lnSpc>
            </a:pPr>
            <a:r>
              <a:rPr lang="en-US" sz="3000" b="1" i="1" dirty="0" smtClean="0">
                <a:latin typeface="+mj-lt"/>
                <a:cs typeface="Century"/>
              </a:rPr>
              <a:t>43% </a:t>
            </a:r>
            <a:r>
              <a:rPr lang="en-US" sz="2400" i="1" dirty="0" smtClean="0">
                <a:latin typeface="+mj-lt"/>
                <a:cs typeface="Century"/>
              </a:rPr>
              <a:t>had recommended a destination near BART</a:t>
            </a:r>
          </a:p>
          <a:p>
            <a:pPr>
              <a:lnSpc>
                <a:spcPts val="1000"/>
              </a:lnSpc>
            </a:pPr>
            <a:endParaRPr lang="en-US" sz="2400" i="1" dirty="0">
              <a:cs typeface="Century"/>
            </a:endParaRPr>
          </a:p>
          <a:p>
            <a:pPr>
              <a:lnSpc>
                <a:spcPts val="3200"/>
              </a:lnSpc>
            </a:pPr>
            <a:r>
              <a:rPr lang="en-US" sz="3000" b="1" i="1" dirty="0" smtClean="0">
                <a:latin typeface="+mj-lt"/>
                <a:cs typeface="Century"/>
              </a:rPr>
              <a:t>38% </a:t>
            </a:r>
            <a:r>
              <a:rPr lang="en-US" sz="2400" i="1" dirty="0" smtClean="0">
                <a:latin typeface="+mj-lt"/>
                <a:cs typeface="Century"/>
              </a:rPr>
              <a:t>were having “more fun”</a:t>
            </a:r>
          </a:p>
          <a:p>
            <a:pPr>
              <a:lnSpc>
                <a:spcPts val="1000"/>
              </a:lnSpc>
            </a:pPr>
            <a:endParaRPr lang="en-US" sz="2400" i="1" dirty="0">
              <a:cs typeface="Century"/>
            </a:endParaRPr>
          </a:p>
          <a:p>
            <a:pPr>
              <a:lnSpc>
                <a:spcPts val="3200"/>
              </a:lnSpc>
            </a:pPr>
            <a:r>
              <a:rPr lang="en-US" sz="3000" b="1" i="1" dirty="0" smtClean="0">
                <a:latin typeface="+mj-lt"/>
                <a:cs typeface="Century"/>
              </a:rPr>
              <a:t>23% </a:t>
            </a:r>
            <a:r>
              <a:rPr lang="en-US" sz="2400" i="1" dirty="0" smtClean="0">
                <a:latin typeface="+mj-lt"/>
                <a:cs typeface="Century"/>
              </a:rPr>
              <a:t>earned frequent rider badge</a:t>
            </a:r>
          </a:p>
          <a:p>
            <a:pPr>
              <a:lnSpc>
                <a:spcPts val="1000"/>
              </a:lnSpc>
            </a:pPr>
            <a:endParaRPr lang="en-US" sz="2400" i="1" dirty="0">
              <a:cs typeface="Century"/>
            </a:endParaRPr>
          </a:p>
          <a:p>
            <a:pPr>
              <a:lnSpc>
                <a:spcPts val="3200"/>
              </a:lnSpc>
            </a:pPr>
            <a:r>
              <a:rPr lang="en-US" sz="3000" b="1" i="1" dirty="0" smtClean="0">
                <a:latin typeface="+mj-lt"/>
                <a:cs typeface="Century"/>
              </a:rPr>
              <a:t>19% </a:t>
            </a:r>
            <a:r>
              <a:rPr lang="en-US" sz="2400" i="1" dirty="0" smtClean="0">
                <a:latin typeface="+mj-lt"/>
                <a:cs typeface="Century"/>
              </a:rPr>
              <a:t>rode BART because of a 4sq recommendation</a:t>
            </a:r>
          </a:p>
          <a:p>
            <a:pPr>
              <a:lnSpc>
                <a:spcPts val="1000"/>
              </a:lnSpc>
            </a:pPr>
            <a:endParaRPr lang="en-US" sz="2400" i="1" dirty="0">
              <a:cs typeface="Century"/>
            </a:endParaRPr>
          </a:p>
          <a:p>
            <a:pPr>
              <a:lnSpc>
                <a:spcPts val="3200"/>
              </a:lnSpc>
            </a:pPr>
            <a:r>
              <a:rPr lang="en-US" sz="3000" b="1" i="1" dirty="0" smtClean="0">
                <a:latin typeface="+mj-lt"/>
                <a:cs typeface="Century"/>
              </a:rPr>
              <a:t>17% </a:t>
            </a:r>
            <a:r>
              <a:rPr lang="en-US" sz="2400" i="1" dirty="0" smtClean="0">
                <a:latin typeface="+mj-lt"/>
                <a:cs typeface="Century"/>
              </a:rPr>
              <a:t>connected with friends</a:t>
            </a:r>
          </a:p>
          <a:p>
            <a:pPr>
              <a:lnSpc>
                <a:spcPts val="1000"/>
              </a:lnSpc>
            </a:pPr>
            <a:endParaRPr lang="en-US" sz="2400" i="1" dirty="0">
              <a:cs typeface="Century"/>
            </a:endParaRPr>
          </a:p>
          <a:p>
            <a:pPr>
              <a:lnSpc>
                <a:spcPts val="3200"/>
              </a:lnSpc>
            </a:pPr>
            <a:r>
              <a:rPr lang="en-US" sz="3000" b="1" i="1" dirty="0" smtClean="0">
                <a:latin typeface="+mj-lt"/>
                <a:cs typeface="Century"/>
              </a:rPr>
              <a:t>14% </a:t>
            </a:r>
            <a:r>
              <a:rPr lang="en-US" sz="2400" i="1" dirty="0" smtClean="0">
                <a:latin typeface="+mj-lt"/>
                <a:cs typeface="Century"/>
              </a:rPr>
              <a:t>rode BART more because of their interaction with 4sq</a:t>
            </a:r>
            <a:endParaRPr lang="en-US" sz="24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719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latin typeface="Verdana"/>
                <a:ea typeface="+mj-ea"/>
                <a:cs typeface="Verdana"/>
              </a:rPr>
              <a:t> Foursquare </a:t>
            </a:r>
            <a:r>
              <a:rPr lang="en-US" sz="2400" i="1" dirty="0" smtClean="0">
                <a:latin typeface="Verdana"/>
                <a:ea typeface="+mj-ea"/>
                <a:cs typeface="Verdana"/>
              </a:rPr>
              <a:t>helps us understand our </a:t>
            </a:r>
            <a:br>
              <a:rPr lang="en-US" sz="2400" i="1" dirty="0" smtClean="0">
                <a:latin typeface="Verdana"/>
                <a:ea typeface="+mj-ea"/>
                <a:cs typeface="Verdana"/>
              </a:rPr>
            </a:br>
            <a:r>
              <a:rPr lang="en-US" sz="2400" i="1" dirty="0" smtClean="0">
                <a:latin typeface="Verdana"/>
                <a:ea typeface="+mj-ea"/>
                <a:cs typeface="Verdana"/>
              </a:rPr>
              <a:t>customers’ habits and interests better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6" y="643460"/>
            <a:ext cx="4064000" cy="6146800"/>
          </a:xfrm>
        </p:spPr>
        <p:txBody>
          <a:bodyPr anchor="b">
            <a:normAutofit/>
          </a:bodyPr>
          <a:lstStyle/>
          <a:p>
            <a:r>
              <a:rPr lang="en-US" b="1" i="1" dirty="0" smtClean="0">
                <a:latin typeface="Verdana"/>
                <a:cs typeface="Verdana"/>
              </a:rPr>
              <a:t>Lisa X.</a:t>
            </a:r>
            <a:br>
              <a:rPr lang="en-US" b="1" i="1" dirty="0" smtClean="0">
                <a:latin typeface="Verdana"/>
                <a:cs typeface="Verdana"/>
              </a:rPr>
            </a:br>
            <a:r>
              <a:rPr lang="en-US" sz="500" b="1" i="1" dirty="0" smtClean="0">
                <a:latin typeface="Verdana"/>
                <a:cs typeface="Verdana"/>
              </a:rPr>
              <a:t/>
            </a:r>
            <a:br>
              <a:rPr lang="en-US" sz="500" b="1" i="1" dirty="0" smtClean="0">
                <a:latin typeface="Verdana"/>
                <a:cs typeface="Verdana"/>
              </a:rPr>
            </a:b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2400" dirty="0" smtClean="0">
                <a:cs typeface="Century"/>
              </a:rPr>
              <a:t>Mayor of Civic Center Station</a:t>
            </a:r>
            <a:br>
              <a:rPr lang="en-US" sz="2400" dirty="0" smtClean="0">
                <a:cs typeface="Century"/>
              </a:rPr>
            </a:br>
            <a:r>
              <a:rPr lang="en-US" sz="500" dirty="0" smtClean="0">
                <a:cs typeface="Century"/>
              </a:rPr>
              <a:t/>
            </a:r>
            <a:br>
              <a:rPr lang="en-US" sz="500" dirty="0" smtClean="0">
                <a:cs typeface="Century"/>
              </a:rPr>
            </a:b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2400" dirty="0" smtClean="0">
                <a:cs typeface="Century"/>
              </a:rPr>
              <a:t>Has the </a:t>
            </a:r>
            <a:r>
              <a:rPr lang="en-US" sz="2400" dirty="0" err="1" smtClean="0">
                <a:cs typeface="Century"/>
              </a:rPr>
              <a:t>Zagat</a:t>
            </a:r>
            <a:r>
              <a:rPr lang="en-US" sz="2400" dirty="0" smtClean="0">
                <a:cs typeface="Century"/>
              </a:rPr>
              <a:t>, </a:t>
            </a:r>
            <a:br>
              <a:rPr lang="en-US" sz="2400" dirty="0" smtClean="0">
                <a:cs typeface="Century"/>
              </a:rPr>
            </a:br>
            <a:r>
              <a:rPr lang="en-US" sz="2400" dirty="0" err="1" smtClean="0">
                <a:cs typeface="Century"/>
              </a:rPr>
              <a:t>pizzaiolo</a:t>
            </a:r>
            <a:r>
              <a:rPr lang="en-US" sz="2400" dirty="0" smtClean="0">
                <a:cs typeface="Century"/>
              </a:rPr>
              <a:t>, </a:t>
            </a:r>
            <a:r>
              <a:rPr lang="en-US" sz="2400" dirty="0" err="1" smtClean="0">
                <a:cs typeface="Century"/>
              </a:rPr>
              <a:t>ziggy’s</a:t>
            </a:r>
            <a:r>
              <a:rPr lang="en-US" sz="2400" dirty="0" smtClean="0">
                <a:cs typeface="Century"/>
              </a:rPr>
              <a:t> wagon</a:t>
            </a:r>
            <a:br>
              <a:rPr lang="en-US" sz="2400" dirty="0" smtClean="0">
                <a:cs typeface="Century"/>
              </a:rPr>
            </a:br>
            <a:r>
              <a:rPr lang="en-US" sz="2400" dirty="0" smtClean="0">
                <a:cs typeface="Century"/>
              </a:rPr>
              <a:t> and barista badges</a:t>
            </a:r>
            <a:r>
              <a:rPr lang="en-US" sz="2667" dirty="0" smtClean="0">
                <a:cs typeface="Century"/>
              </a:rPr>
              <a:t/>
            </a:r>
            <a:br>
              <a:rPr lang="en-US" sz="2667" dirty="0" smtClean="0">
                <a:cs typeface="Century"/>
              </a:rPr>
            </a:br>
            <a:endParaRPr lang="en-US" sz="2667" dirty="0">
              <a:cs typeface="Century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19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latin typeface="Verdana"/>
                <a:ea typeface="+mj-ea"/>
                <a:cs typeface="Verdana"/>
              </a:rPr>
              <a:t>Foursquare </a:t>
            </a:r>
            <a:r>
              <a:rPr lang="en-US" sz="2400" i="1" dirty="0" smtClean="0">
                <a:latin typeface="Verdana"/>
                <a:ea typeface="+mj-ea"/>
                <a:cs typeface="Verdana"/>
              </a:rPr>
              <a:t>helps us understand our </a:t>
            </a:r>
            <a:br>
              <a:rPr lang="en-US" sz="2400" i="1" dirty="0" smtClean="0">
                <a:latin typeface="Verdana"/>
                <a:ea typeface="+mj-ea"/>
                <a:cs typeface="Verdana"/>
              </a:rPr>
            </a:br>
            <a:r>
              <a:rPr lang="en-US" sz="2400" i="1" dirty="0" smtClean="0">
                <a:latin typeface="Verdana"/>
                <a:ea typeface="+mj-ea"/>
                <a:cs typeface="Verdana"/>
              </a:rPr>
              <a:t>customers’ habits and interests better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12" name="Picture 11" descr="gall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4" y="2733377"/>
            <a:ext cx="1005840" cy="1005840"/>
          </a:xfrm>
          <a:prstGeom prst="rect">
            <a:avLst/>
          </a:prstGeom>
        </p:spPr>
      </p:pic>
      <p:pic>
        <p:nvPicPr>
          <p:cNvPr id="13" name="Picture 12" descr="pizza_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4" y="1625598"/>
            <a:ext cx="1005840" cy="1005840"/>
          </a:xfrm>
          <a:prstGeom prst="rect">
            <a:avLst/>
          </a:prstGeom>
        </p:spPr>
      </p:pic>
      <p:pic>
        <p:nvPicPr>
          <p:cNvPr id="14" name="Picture 13" descr="zagat_b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612" y="2733377"/>
            <a:ext cx="1005840" cy="1005840"/>
          </a:xfrm>
          <a:prstGeom prst="rect">
            <a:avLst/>
          </a:prstGeom>
        </p:spPr>
      </p:pic>
      <p:pic>
        <p:nvPicPr>
          <p:cNvPr id="18" name="Picture 17" descr="supermayor_b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612" y="1625598"/>
            <a:ext cx="1005840" cy="100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736" y="643460"/>
            <a:ext cx="4064000" cy="6146800"/>
          </a:xfrm>
        </p:spPr>
        <p:txBody>
          <a:bodyPr anchor="b">
            <a:normAutofit/>
          </a:bodyPr>
          <a:lstStyle/>
          <a:p>
            <a:r>
              <a:rPr lang="en-US" b="1" i="1" dirty="0" smtClean="0">
                <a:latin typeface="Verdana"/>
                <a:cs typeface="Verdana"/>
              </a:rPr>
              <a:t>Lisa X.</a:t>
            </a:r>
            <a:br>
              <a:rPr lang="en-US" b="1" i="1" dirty="0" smtClean="0">
                <a:latin typeface="Verdana"/>
                <a:cs typeface="Verdana"/>
              </a:rPr>
            </a:br>
            <a:r>
              <a:rPr lang="en-US" sz="500" b="1" i="1" dirty="0" smtClean="0">
                <a:latin typeface="Verdana"/>
                <a:cs typeface="Verdana"/>
              </a:rPr>
              <a:t/>
            </a:r>
            <a:br>
              <a:rPr lang="en-US" sz="500" b="1" i="1" dirty="0" smtClean="0">
                <a:latin typeface="Verdana"/>
                <a:cs typeface="Verdana"/>
              </a:rPr>
            </a:b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2400" dirty="0" smtClean="0">
                <a:cs typeface="Century"/>
              </a:rPr>
              <a:t>Mayor of Civic Center Station</a:t>
            </a:r>
            <a:br>
              <a:rPr lang="en-US" sz="2400" dirty="0" smtClean="0">
                <a:cs typeface="Century"/>
              </a:rPr>
            </a:br>
            <a:r>
              <a:rPr lang="en-US" sz="500" dirty="0" smtClean="0">
                <a:cs typeface="Century"/>
              </a:rPr>
              <a:t/>
            </a:r>
            <a:br>
              <a:rPr lang="en-US" sz="500" dirty="0" smtClean="0">
                <a:cs typeface="Century"/>
              </a:rPr>
            </a:br>
            <a:r>
              <a:rPr lang="en-US" sz="1200" dirty="0" err="1" smtClean="0">
                <a:latin typeface="Zapf Dingbats" charset="2"/>
                <a:cs typeface="Zapf Dingbats" charset="2"/>
              </a:rPr>
              <a:t>n</a:t>
            </a:r>
            <a:r>
              <a:rPr lang="en-US" sz="2400" dirty="0" smtClean="0">
                <a:cs typeface="Century"/>
              </a:rPr>
              <a:t>Has the </a:t>
            </a:r>
            <a:r>
              <a:rPr lang="en-US" sz="2400" dirty="0" err="1" smtClean="0">
                <a:cs typeface="Century"/>
              </a:rPr>
              <a:t>Zagat</a:t>
            </a:r>
            <a:r>
              <a:rPr lang="en-US" sz="2400" dirty="0" smtClean="0">
                <a:cs typeface="Century"/>
              </a:rPr>
              <a:t>, </a:t>
            </a:r>
            <a:br>
              <a:rPr lang="en-US" sz="2400" dirty="0" smtClean="0">
                <a:cs typeface="Century"/>
              </a:rPr>
            </a:br>
            <a:r>
              <a:rPr lang="en-US" sz="2400" dirty="0" err="1" smtClean="0">
                <a:cs typeface="Century"/>
              </a:rPr>
              <a:t>pizzaiolo</a:t>
            </a:r>
            <a:r>
              <a:rPr lang="en-US" sz="2400" dirty="0" smtClean="0">
                <a:cs typeface="Century"/>
              </a:rPr>
              <a:t>, </a:t>
            </a:r>
            <a:r>
              <a:rPr lang="en-US" sz="2400" dirty="0" err="1" smtClean="0">
                <a:cs typeface="Century"/>
              </a:rPr>
              <a:t>ziggy’s</a:t>
            </a:r>
            <a:r>
              <a:rPr lang="en-US" sz="2400" dirty="0" smtClean="0">
                <a:cs typeface="Century"/>
              </a:rPr>
              <a:t> wagon</a:t>
            </a:r>
            <a:br>
              <a:rPr lang="en-US" sz="2400" dirty="0" smtClean="0">
                <a:cs typeface="Century"/>
              </a:rPr>
            </a:br>
            <a:r>
              <a:rPr lang="en-US" sz="2400" dirty="0" smtClean="0">
                <a:cs typeface="Century"/>
              </a:rPr>
              <a:t> and barista badges</a:t>
            </a:r>
            <a:r>
              <a:rPr lang="en-US" sz="2667" dirty="0" smtClean="0">
                <a:cs typeface="Century"/>
              </a:rPr>
              <a:t/>
            </a:r>
            <a:br>
              <a:rPr lang="en-US" sz="2667" dirty="0" smtClean="0">
                <a:cs typeface="Century"/>
              </a:rPr>
            </a:br>
            <a:endParaRPr lang="en-US" sz="2667" dirty="0">
              <a:cs typeface="Century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9864" y="643460"/>
            <a:ext cx="3996267" cy="614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Craig</a:t>
            </a:r>
            <a:r>
              <a:rPr kumimoji="0" lang="en-US" sz="4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W</a:t>
            </a:r>
            <a: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.</a:t>
            </a:r>
            <a:br>
              <a:rPr kumimoji="0" lang="en-US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/>
            </a:r>
            <a:br>
              <a:rPr kumimoji="0" lang="en-US" sz="5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apf Dingbats" charset="2"/>
                <a:ea typeface="+mj-ea"/>
                <a:cs typeface="Zapf Dingbats" charset="2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Mayor of Berkeley Station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/>
            </a:r>
            <a:br>
              <a:rPr kumimoji="0" lang="en-US" sz="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</a:b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Zapf Dingbats" charset="2"/>
                <a:ea typeface="+mj-ea"/>
                <a:cs typeface="Zapf Dingbats" charset="2"/>
              </a:rPr>
              <a:t>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Loves to travel</a:t>
            </a:r>
            <a:r>
              <a:rPr lang="en-US" sz="2400" dirty="0" smtClean="0">
                <a:latin typeface="+mj-lt"/>
                <a:ea typeface="+mj-ea"/>
                <a:cs typeface="Century"/>
              </a:rPr>
              <a:t>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>has the </a:t>
            </a:r>
            <a:r>
              <a:rPr lang="en-US" sz="2400" dirty="0" smtClean="0">
                <a:latin typeface="+mj-lt"/>
                <a:ea typeface="+mj-ea"/>
                <a:cs typeface="Century"/>
              </a:rPr>
              <a:t>jetsetter badge, as well as the gym rat badge</a:t>
            </a:r>
            <a: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  <a:t/>
            </a:r>
            <a:br>
              <a:rPr kumimoji="0" lang="en-US" sz="26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Century"/>
              </a:rPr>
            </a:b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19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latin typeface="Verdana"/>
                <a:ea typeface="+mj-ea"/>
                <a:cs typeface="Verdana"/>
              </a:rPr>
              <a:t>Foursquare </a:t>
            </a:r>
            <a:r>
              <a:rPr lang="en-US" sz="2400" i="1" dirty="0" smtClean="0">
                <a:latin typeface="Verdana"/>
                <a:ea typeface="+mj-ea"/>
                <a:cs typeface="Verdana"/>
              </a:rPr>
              <a:t>helps us understand our </a:t>
            </a:r>
            <a:br>
              <a:rPr lang="en-US" sz="2400" i="1" dirty="0" smtClean="0">
                <a:latin typeface="Verdana"/>
                <a:ea typeface="+mj-ea"/>
                <a:cs typeface="Verdana"/>
              </a:rPr>
            </a:br>
            <a:r>
              <a:rPr lang="en-US" sz="2400" i="1" dirty="0" smtClean="0">
                <a:latin typeface="Verdana"/>
                <a:ea typeface="+mj-ea"/>
                <a:cs typeface="Verdana"/>
              </a:rPr>
              <a:t>customers’ habits and interests better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12" name="Picture 11" descr="galler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804" y="2733377"/>
            <a:ext cx="1005840" cy="1005840"/>
          </a:xfrm>
          <a:prstGeom prst="rect">
            <a:avLst/>
          </a:prstGeom>
        </p:spPr>
      </p:pic>
      <p:pic>
        <p:nvPicPr>
          <p:cNvPr id="13" name="Picture 12" descr="pizza_bi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804" y="1625598"/>
            <a:ext cx="1005840" cy="1005840"/>
          </a:xfrm>
          <a:prstGeom prst="rect">
            <a:avLst/>
          </a:prstGeom>
        </p:spPr>
      </p:pic>
      <p:pic>
        <p:nvPicPr>
          <p:cNvPr id="14" name="Picture 13" descr="zagat_bi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612" y="2733377"/>
            <a:ext cx="1005840" cy="1005840"/>
          </a:xfrm>
          <a:prstGeom prst="rect">
            <a:avLst/>
          </a:prstGeom>
        </p:spPr>
      </p:pic>
      <p:pic>
        <p:nvPicPr>
          <p:cNvPr id="15" name="Picture 14" descr="gymrat_b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1933" y="1625598"/>
            <a:ext cx="1005840" cy="1005840"/>
          </a:xfrm>
          <a:prstGeom prst="rect">
            <a:avLst/>
          </a:prstGeom>
        </p:spPr>
      </p:pic>
      <p:pic>
        <p:nvPicPr>
          <p:cNvPr id="16" name="Picture 15" descr="jetsetter_bi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470" y="1625598"/>
            <a:ext cx="1005840" cy="1005840"/>
          </a:xfrm>
          <a:prstGeom prst="rect">
            <a:avLst/>
          </a:prstGeom>
        </p:spPr>
      </p:pic>
      <p:pic>
        <p:nvPicPr>
          <p:cNvPr id="17" name="Picture 16" descr="bart_big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6470" y="2733377"/>
            <a:ext cx="1005840" cy="1005840"/>
          </a:xfrm>
          <a:prstGeom prst="rect">
            <a:avLst/>
          </a:prstGeom>
        </p:spPr>
      </p:pic>
      <p:pic>
        <p:nvPicPr>
          <p:cNvPr id="18" name="Picture 17" descr="supermayor_bi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0612" y="1625598"/>
            <a:ext cx="1005840" cy="1005840"/>
          </a:xfrm>
          <a:prstGeom prst="rect">
            <a:avLst/>
          </a:prstGeom>
        </p:spPr>
      </p:pic>
      <p:pic>
        <p:nvPicPr>
          <p:cNvPr id="19" name="Picture 18" descr="supermayor_big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1933" y="2733377"/>
            <a:ext cx="1005840" cy="100584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rot="5400000">
            <a:off x="2016257" y="4267595"/>
            <a:ext cx="5180809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77000">
              <a:schemeClr val="bg2">
                <a:lumMod val="75000"/>
              </a:schemeClr>
            </a:gs>
          </a:gsLst>
          <a:lin ang="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0" y="7196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i="1" dirty="0" smtClean="0">
                <a:latin typeface="Verdana"/>
                <a:ea typeface="+mj-ea"/>
                <a:cs typeface="Verdana"/>
              </a:rPr>
              <a:t>Foursquare </a:t>
            </a:r>
            <a:r>
              <a:rPr lang="en-US" sz="2400" i="1" dirty="0" smtClean="0">
                <a:latin typeface="Verdana"/>
                <a:ea typeface="+mj-ea"/>
                <a:cs typeface="Verdana"/>
              </a:rPr>
              <a:t>helps us connect with customers, </a:t>
            </a:r>
            <a:br>
              <a:rPr lang="en-US" sz="2400" i="1" dirty="0" smtClean="0">
                <a:latin typeface="Verdana"/>
                <a:ea typeface="+mj-ea"/>
                <a:cs typeface="Verdana"/>
              </a:rPr>
            </a:br>
            <a:r>
              <a:rPr lang="en-US" sz="2400" i="1" dirty="0" smtClean="0">
                <a:latin typeface="Verdana"/>
                <a:ea typeface="+mj-ea"/>
                <a:cs typeface="Verdana"/>
              </a:rPr>
              <a:t>answer questions and recommend tips</a:t>
            </a:r>
            <a:endParaRPr kumimoji="0" lang="en-US" sz="24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  <p:pic>
        <p:nvPicPr>
          <p:cNvPr id="22" name="Picture 21" descr="464051458_ca31ba7240_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65" y="876309"/>
            <a:ext cx="6372575" cy="47794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22" descr="twitter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74" y="1452036"/>
            <a:ext cx="5367359" cy="1870189"/>
          </a:xfrm>
          <a:prstGeom prst="rect">
            <a:avLst/>
          </a:prstGeom>
          <a:effectLst>
            <a:reflection stA="27000" endPos="40000" dir="5400000" sy="-100000" algn="bl" rotWithShape="0"/>
          </a:effectLst>
        </p:spPr>
      </p:pic>
      <p:pic>
        <p:nvPicPr>
          <p:cNvPr id="24" name="Picture 23" descr="twitter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04" y="4353202"/>
            <a:ext cx="4994829" cy="2064529"/>
          </a:xfrm>
          <a:prstGeom prst="rect">
            <a:avLst/>
          </a:prstGeom>
          <a:effectLst>
            <a:reflection stA="27000" endPos="40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6293554"/>
            <a:ext cx="3654778" cy="78176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pPr lvl="0">
              <a:lnSpc>
                <a:spcPts val="3800"/>
              </a:lnSpc>
              <a:spcBef>
                <a:spcPct val="0"/>
              </a:spcBef>
            </a:pPr>
            <a:r>
              <a:rPr lang="en-US" sz="1400" dirty="0" smtClean="0">
                <a:cs typeface="Century"/>
              </a:rPr>
              <a:t>Photo by </a:t>
            </a:r>
            <a:r>
              <a:rPr lang="en-US" sz="1400" dirty="0" smtClean="0"/>
              <a:t>David Blaine</a:t>
            </a:r>
            <a:endParaRPr lang="en-US" sz="14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</a:pPr>
            <a:endParaRPr lang="en-US" sz="2800" dirty="0" smtClean="0">
              <a:cs typeface="Century"/>
            </a:endParaRPr>
          </a:p>
          <a:p>
            <a:pPr lvl="0" algn="ctr">
              <a:lnSpc>
                <a:spcPts val="3800"/>
              </a:lnSpc>
              <a:spcBef>
                <a:spcPct val="0"/>
              </a:spcBef>
              <a:buFont typeface="Zapf Dingbats" charset="2"/>
              <a:buChar char="n"/>
            </a:pPr>
            <a:endParaRPr kumimoji="0" lang="en-US" sz="2667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665</Words>
  <Application>Microsoft Macintosh PowerPoint</Application>
  <PresentationFormat>On-screen Show (4:3)</PresentationFormat>
  <Paragraphs>102</Paragraphs>
  <Slides>18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Location, Location, Location: The hot trend in social media marketing</vt:lpstr>
      <vt:lpstr>WHY? Did BART partner with Foursquare</vt:lpstr>
      <vt:lpstr>WHY?</vt:lpstr>
      <vt:lpstr>Slide 4</vt:lpstr>
      <vt:lpstr>Slide 5</vt:lpstr>
      <vt:lpstr>Slide 6</vt:lpstr>
      <vt:lpstr>Lisa X.  nMayor of Civic Center Station  nHas the Zagat,  pizzaiolo, ziggy’s wagon  and barista badges </vt:lpstr>
      <vt:lpstr>Lisa X.  nMayor of Civic Center Station  nHas the Zagat,  pizzaiolo, ziggy’s wagon  and barista badges </vt:lpstr>
      <vt:lpstr>Slide 9</vt:lpstr>
      <vt:lpstr>Slide 10</vt:lpstr>
      <vt:lpstr>Slide 11</vt:lpstr>
      <vt:lpstr>Slide 12</vt:lpstr>
      <vt:lpstr>BUT … and this is a big BUT − location-based services have to step up and provide MORE functionality and tools that brands can use, and businesses need to speak up and ask for what they need. </vt:lpstr>
      <vt:lpstr>SO WHAT’S NEXT?</vt:lpstr>
      <vt:lpstr>AUGMENTED REALITY</vt:lpstr>
      <vt:lpstr>THE SWEET SPOT</vt:lpstr>
      <vt:lpstr>Slide 17</vt:lpstr>
      <vt:lpstr>Slide 18</vt:lpstr>
    </vt:vector>
  </TitlesOfParts>
  <Company>Affinitylabs.com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Location, Location, Location: The hot trend in social media marketing</dc:title>
  <dc:creator>Jeff Hindenach</dc:creator>
  <cp:lastModifiedBy>Shirley Bailes</cp:lastModifiedBy>
  <cp:revision>47</cp:revision>
  <dcterms:created xsi:type="dcterms:W3CDTF">2010-04-30T16:36:32Z</dcterms:created>
  <dcterms:modified xsi:type="dcterms:W3CDTF">2010-04-30T16:45:47Z</dcterms:modified>
</cp:coreProperties>
</file>